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491" r:id="rId3"/>
    <p:sldId id="497" r:id="rId4"/>
    <p:sldId id="498" r:id="rId5"/>
    <p:sldId id="502" r:id="rId6"/>
    <p:sldId id="501" r:id="rId7"/>
    <p:sldId id="499" r:id="rId8"/>
    <p:sldId id="500" r:id="rId9"/>
    <p:sldId id="511" r:id="rId10"/>
    <p:sldId id="512" r:id="rId11"/>
    <p:sldId id="503" r:id="rId12"/>
    <p:sldId id="508" r:id="rId13"/>
    <p:sldId id="510" r:id="rId14"/>
    <p:sldId id="492" r:id="rId15"/>
    <p:sldId id="481" r:id="rId16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117042-D546-4723-EBEC-280995DEA0E2}" v="819" dt="2022-12-16T07:32:12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8641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outlineViewPr>
    <p:cViewPr>
      <p:scale>
        <a:sx n="33" d="100"/>
        <a:sy n="33" d="100"/>
      </p:scale>
      <p:origin x="0" y="-1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pková Kleinwächterová Kristina (MHMP, FON)" userId="S::m000xz009843@mag.mepnet.cz::fa649fca-a5da-42e8-bc07-c7f569f8f290" providerId="AD" clId="Web-{F2117042-D546-4723-EBEC-280995DEA0E2}"/>
    <pc:docChg chg="delSld modSld sldOrd">
      <pc:chgData name="Hapková Kleinwächterová Kristina (MHMP, FON)" userId="S::m000xz009843@mag.mepnet.cz::fa649fca-a5da-42e8-bc07-c7f569f8f290" providerId="AD" clId="Web-{F2117042-D546-4723-EBEC-280995DEA0E2}" dt="2022-12-16T07:32:12.741" v="711"/>
      <pc:docMkLst>
        <pc:docMk/>
      </pc:docMkLst>
      <pc:sldChg chg="modSp">
        <pc:chgData name="Hapková Kleinwächterová Kristina (MHMP, FON)" userId="S::m000xz009843@mag.mepnet.cz::fa649fca-a5da-42e8-bc07-c7f569f8f290" providerId="AD" clId="Web-{F2117042-D546-4723-EBEC-280995DEA0E2}" dt="2022-12-15T19:31:49.454" v="64" actId="20577"/>
        <pc:sldMkLst>
          <pc:docMk/>
          <pc:sldMk cId="3138971971" sldId="262"/>
        </pc:sldMkLst>
        <pc:spChg chg="mod">
          <ac:chgData name="Hapková Kleinwächterová Kristina (MHMP, FON)" userId="S::m000xz009843@mag.mepnet.cz::fa649fca-a5da-42e8-bc07-c7f569f8f290" providerId="AD" clId="Web-{F2117042-D546-4723-EBEC-280995DEA0E2}" dt="2022-12-15T19:31:49.454" v="64" actId="20577"/>
          <ac:spMkLst>
            <pc:docMk/>
            <pc:sldMk cId="3138971971" sldId="262"/>
            <ac:spMk id="2" creationId="{39DBD0B9-F773-4BAB-B060-8844FEB7C74F}"/>
          </ac:spMkLst>
        </pc:spChg>
        <pc:picChg chg="mod">
          <ac:chgData name="Hapková Kleinwächterová Kristina (MHMP, FON)" userId="S::m000xz009843@mag.mepnet.cz::fa649fca-a5da-42e8-bc07-c7f569f8f290" providerId="AD" clId="Web-{F2117042-D546-4723-EBEC-280995DEA0E2}" dt="2022-12-15T19:31:32.344" v="60" actId="1076"/>
          <ac:picMkLst>
            <pc:docMk/>
            <pc:sldMk cId="3138971971" sldId="262"/>
            <ac:picMk id="7" creationId="{00000000-0000-0000-0000-000000000000}"/>
          </ac:picMkLst>
        </pc:picChg>
      </pc:sldChg>
      <pc:sldChg chg="modSp">
        <pc:chgData name="Hapková Kleinwächterová Kristina (MHMP, FON)" userId="S::m000xz009843@mag.mepnet.cz::fa649fca-a5da-42e8-bc07-c7f569f8f290" providerId="AD" clId="Web-{F2117042-D546-4723-EBEC-280995DEA0E2}" dt="2022-12-15T20:17:24.564" v="630" actId="20577"/>
        <pc:sldMkLst>
          <pc:docMk/>
          <pc:sldMk cId="1236595000" sldId="492"/>
        </pc:sldMkLst>
        <pc:spChg chg="mod">
          <ac:chgData name="Hapková Kleinwächterová Kristina (MHMP, FON)" userId="S::m000xz009843@mag.mepnet.cz::fa649fca-a5da-42e8-bc07-c7f569f8f290" providerId="AD" clId="Web-{F2117042-D546-4723-EBEC-280995DEA0E2}" dt="2022-12-15T20:17:24.564" v="630" actId="20577"/>
          <ac:spMkLst>
            <pc:docMk/>
            <pc:sldMk cId="1236595000" sldId="492"/>
            <ac:spMk id="5" creationId="{00000000-0000-0000-0000-000000000000}"/>
          </ac:spMkLst>
        </pc:spChg>
      </pc:sldChg>
      <pc:sldChg chg="modSp">
        <pc:chgData name="Hapková Kleinwächterová Kristina (MHMP, FON)" userId="S::m000xz009843@mag.mepnet.cz::fa649fca-a5da-42e8-bc07-c7f569f8f290" providerId="AD" clId="Web-{F2117042-D546-4723-EBEC-280995DEA0E2}" dt="2022-12-15T19:35:42.334" v="128" actId="20577"/>
        <pc:sldMkLst>
          <pc:docMk/>
          <pc:sldMk cId="1604998270" sldId="500"/>
        </pc:sldMkLst>
        <pc:spChg chg="mod">
          <ac:chgData name="Hapková Kleinwächterová Kristina (MHMP, FON)" userId="S::m000xz009843@mag.mepnet.cz::fa649fca-a5da-42e8-bc07-c7f569f8f290" providerId="AD" clId="Web-{F2117042-D546-4723-EBEC-280995DEA0E2}" dt="2022-12-15T19:35:42.334" v="128" actId="20577"/>
          <ac:spMkLst>
            <pc:docMk/>
            <pc:sldMk cId="1604998270" sldId="500"/>
            <ac:spMk id="3" creationId="{00000000-0000-0000-0000-000000000000}"/>
          </ac:spMkLst>
        </pc:spChg>
      </pc:sldChg>
      <pc:sldChg chg="modSp ord">
        <pc:chgData name="Hapková Kleinwächterová Kristina (MHMP, FON)" userId="S::m000xz009843@mag.mepnet.cz::fa649fca-a5da-42e8-bc07-c7f569f8f290" providerId="AD" clId="Web-{F2117042-D546-4723-EBEC-280995DEA0E2}" dt="2022-12-16T07:32:12.741" v="711"/>
        <pc:sldMkLst>
          <pc:docMk/>
          <pc:sldMk cId="832497611" sldId="503"/>
        </pc:sldMkLst>
        <pc:spChg chg="mod">
          <ac:chgData name="Hapková Kleinwächterová Kristina (MHMP, FON)" userId="S::m000xz009843@mag.mepnet.cz::fa649fca-a5da-42e8-bc07-c7f569f8f290" providerId="AD" clId="Web-{F2117042-D546-4723-EBEC-280995DEA0E2}" dt="2022-12-15T20:12:43.167" v="508" actId="20577"/>
          <ac:spMkLst>
            <pc:docMk/>
            <pc:sldMk cId="832497611" sldId="503"/>
            <ac:spMk id="3" creationId="{00000000-0000-0000-0000-000000000000}"/>
          </ac:spMkLst>
        </pc:spChg>
      </pc:sldChg>
      <pc:sldChg chg="del">
        <pc:chgData name="Hapková Kleinwächterová Kristina (MHMP, FON)" userId="S::m000xz009843@mag.mepnet.cz::fa649fca-a5da-42e8-bc07-c7f569f8f290" providerId="AD" clId="Web-{F2117042-D546-4723-EBEC-280995DEA0E2}" dt="2022-12-15T20:14:47.529" v="607"/>
        <pc:sldMkLst>
          <pc:docMk/>
          <pc:sldMk cId="3516438007" sldId="506"/>
        </pc:sldMkLst>
      </pc:sldChg>
      <pc:sldChg chg="modSp ord">
        <pc:chgData name="Hapková Kleinwächterová Kristina (MHMP, FON)" userId="S::m000xz009843@mag.mepnet.cz::fa649fca-a5da-42e8-bc07-c7f569f8f290" providerId="AD" clId="Web-{F2117042-D546-4723-EBEC-280995DEA0E2}" dt="2022-12-16T07:31:51.912" v="710" actId="20577"/>
        <pc:sldMkLst>
          <pc:docMk/>
          <pc:sldMk cId="4136546138" sldId="508"/>
        </pc:sldMkLst>
        <pc:spChg chg="mod">
          <ac:chgData name="Hapková Kleinwächterová Kristina (MHMP, FON)" userId="S::m000xz009843@mag.mepnet.cz::fa649fca-a5da-42e8-bc07-c7f569f8f290" providerId="AD" clId="Web-{F2117042-D546-4723-EBEC-280995DEA0E2}" dt="2022-12-16T07:31:51.912" v="710" actId="20577"/>
          <ac:spMkLst>
            <pc:docMk/>
            <pc:sldMk cId="4136546138" sldId="508"/>
            <ac:spMk id="3" creationId="{00000000-0000-0000-0000-000000000000}"/>
          </ac:spMkLst>
        </pc:spChg>
      </pc:sldChg>
      <pc:sldChg chg="del">
        <pc:chgData name="Hapková Kleinwächterová Kristina (MHMP, FON)" userId="S::m000xz009843@mag.mepnet.cz::fa649fca-a5da-42e8-bc07-c7f569f8f290" providerId="AD" clId="Web-{F2117042-D546-4723-EBEC-280995DEA0E2}" dt="2022-12-15T20:14:49.467" v="608"/>
        <pc:sldMkLst>
          <pc:docMk/>
          <pc:sldMk cId="3196186552" sldId="509"/>
        </pc:sldMkLst>
      </pc:sldChg>
      <pc:sldChg chg="modSp">
        <pc:chgData name="Hapková Kleinwächterová Kristina (MHMP, FON)" userId="S::m000xz009843@mag.mepnet.cz::fa649fca-a5da-42e8-bc07-c7f569f8f290" providerId="AD" clId="Web-{F2117042-D546-4723-EBEC-280995DEA0E2}" dt="2022-12-15T20:16:34.860" v="617" actId="20577"/>
        <pc:sldMkLst>
          <pc:docMk/>
          <pc:sldMk cId="3957953825" sldId="510"/>
        </pc:sldMkLst>
        <pc:spChg chg="mod">
          <ac:chgData name="Hapková Kleinwächterová Kristina (MHMP, FON)" userId="S::m000xz009843@mag.mepnet.cz::fa649fca-a5da-42e8-bc07-c7f569f8f290" providerId="AD" clId="Web-{F2117042-D546-4723-EBEC-280995DEA0E2}" dt="2022-12-15T20:16:34.860" v="617" actId="20577"/>
          <ac:spMkLst>
            <pc:docMk/>
            <pc:sldMk cId="3957953825" sldId="510"/>
            <ac:spMk id="3" creationId="{00000000-0000-0000-0000-000000000000}"/>
          </ac:spMkLst>
        </pc:spChg>
      </pc:sldChg>
      <pc:sldChg chg="modSp">
        <pc:chgData name="Hapková Kleinwächterová Kristina (MHMP, FON)" userId="S::m000xz009843@mag.mepnet.cz::fa649fca-a5da-42e8-bc07-c7f569f8f290" providerId="AD" clId="Web-{F2117042-D546-4723-EBEC-280995DEA0E2}" dt="2022-12-15T20:11:42.525" v="479" actId="20577"/>
        <pc:sldMkLst>
          <pc:docMk/>
          <pc:sldMk cId="837897285" sldId="511"/>
        </pc:sldMkLst>
        <pc:spChg chg="mod">
          <ac:chgData name="Hapková Kleinwächterová Kristina (MHMP, FON)" userId="S::m000xz009843@mag.mepnet.cz::fa649fca-a5da-42e8-bc07-c7f569f8f290" providerId="AD" clId="Web-{F2117042-D546-4723-EBEC-280995DEA0E2}" dt="2022-12-15T20:11:42.525" v="479" actId="20577"/>
          <ac:spMkLst>
            <pc:docMk/>
            <pc:sldMk cId="837897285" sldId="511"/>
            <ac:spMk id="3" creationId="{00000000-0000-0000-0000-000000000000}"/>
          </ac:spMkLst>
        </pc:spChg>
      </pc:sldChg>
      <pc:sldChg chg="addSp delSp modSp">
        <pc:chgData name="Hapková Kleinwächterová Kristina (MHMP, FON)" userId="S::m000xz009843@mag.mepnet.cz::fa649fca-a5da-42e8-bc07-c7f569f8f290" providerId="AD" clId="Web-{F2117042-D546-4723-EBEC-280995DEA0E2}" dt="2022-12-15T20:18:09.112" v="679"/>
        <pc:sldMkLst>
          <pc:docMk/>
          <pc:sldMk cId="3987226139" sldId="512"/>
        </pc:sldMkLst>
        <pc:spChg chg="add del mod">
          <ac:chgData name="Hapková Kleinwächterová Kristina (MHMP, FON)" userId="S::m000xz009843@mag.mepnet.cz::fa649fca-a5da-42e8-bc07-c7f569f8f290" providerId="AD" clId="Web-{F2117042-D546-4723-EBEC-280995DEA0E2}" dt="2022-12-15T19:40:33.232" v="178"/>
          <ac:spMkLst>
            <pc:docMk/>
            <pc:sldMk cId="3987226139" sldId="512"/>
            <ac:spMk id="5" creationId="{10345C8F-F84B-7182-9C11-F7BB09891A3A}"/>
          </ac:spMkLst>
        </pc:spChg>
        <pc:spChg chg="add del mod">
          <ac:chgData name="Hapková Kleinwächterová Kristina (MHMP, FON)" userId="S::m000xz009843@mag.mepnet.cz::fa649fca-a5da-42e8-bc07-c7f569f8f290" providerId="AD" clId="Web-{F2117042-D546-4723-EBEC-280995DEA0E2}" dt="2022-12-15T20:07:09.784" v="431"/>
          <ac:spMkLst>
            <pc:docMk/>
            <pc:sldMk cId="3987226139" sldId="512"/>
            <ac:spMk id="9" creationId="{AE87D101-B87D-5E2C-800B-3DCEFBA57194}"/>
          </ac:spMkLst>
        </pc:spChg>
        <pc:graphicFrameChg chg="del">
          <ac:chgData name="Hapková Kleinwächterová Kristina (MHMP, FON)" userId="S::m000xz009843@mag.mepnet.cz::fa649fca-a5da-42e8-bc07-c7f569f8f290" providerId="AD" clId="Web-{F2117042-D546-4723-EBEC-280995DEA0E2}" dt="2022-12-15T19:39:44.902" v="177"/>
          <ac:graphicFrameMkLst>
            <pc:docMk/>
            <pc:sldMk cId="3987226139" sldId="512"/>
            <ac:graphicFrameMk id="4" creationId="{00000000-0000-0000-0000-000000000000}"/>
          </ac:graphicFrameMkLst>
        </pc:graphicFrameChg>
        <pc:graphicFrameChg chg="add del mod ord modGraphic">
          <ac:chgData name="Hapková Kleinwächterová Kristina (MHMP, FON)" userId="S::m000xz009843@mag.mepnet.cz::fa649fca-a5da-42e8-bc07-c7f569f8f290" providerId="AD" clId="Web-{F2117042-D546-4723-EBEC-280995DEA0E2}" dt="2022-12-15T20:07:07.019" v="430"/>
          <ac:graphicFrameMkLst>
            <pc:docMk/>
            <pc:sldMk cId="3987226139" sldId="512"/>
            <ac:graphicFrameMk id="7" creationId="{D68169EE-9A00-25A3-142B-6FC5592BBF24}"/>
          </ac:graphicFrameMkLst>
        </pc:graphicFrameChg>
        <pc:graphicFrameChg chg="add mod ord modGraphic">
          <ac:chgData name="Hapková Kleinwächterová Kristina (MHMP, FON)" userId="S::m000xz009843@mag.mepnet.cz::fa649fca-a5da-42e8-bc07-c7f569f8f290" providerId="AD" clId="Web-{F2117042-D546-4723-EBEC-280995DEA0E2}" dt="2022-12-15T20:18:09.112" v="679"/>
          <ac:graphicFrameMkLst>
            <pc:docMk/>
            <pc:sldMk cId="3987226139" sldId="512"/>
            <ac:graphicFrameMk id="11" creationId="{AF6A2B1E-20E5-209A-D026-DF0CA009C1C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F5A18-5379-4444-BEA4-25542A856135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C14FF-F2A5-43FB-8E37-940758DB92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3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C1E22-A470-44FB-9586-57001224BBA3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C6CFD-AF91-4BE2-9C19-CC83C86201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99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C6CFD-AF91-4BE2-9C19-CC83C86201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336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5C6CFD-AF91-4BE2-9C19-CC83C86201F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26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47E2D-102A-4671-94AF-64E922A5A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566510-F559-404C-B0B2-6833BE3CE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77BD40-E323-4DEE-9CA4-9DC74CE0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83CB45-4919-48B0-A7B7-F61F5902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16CAD5-ADBD-47E7-AB44-9DFEC93E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4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D868FA-D5E6-4BA6-945F-0152CB22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BE38-0609-4A8E-8B86-BCCCFFC9A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CB4AE0-2BFE-4A9E-A57D-C26AEBF4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B6FB47-26BD-4AD8-81D0-29FFE6C7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D93C0E-839E-4C81-8D12-CA44C648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3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0F11C3-7CA1-466B-8B49-3B6FBF06D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D0A7DF-C24C-4414-BDC0-87F0966F7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2BE7A8-FC95-464B-BFA4-B978AF5B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B0D8146-04FD-4830-823A-DDE632C5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44515-145E-47A7-9F87-0999F049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54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D0C86-F248-4A5A-93FE-2CE7AB6D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CFCA8F-1A00-4A5D-9008-94A41CC51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7C920D-E4CE-4A33-90BF-85CA5205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AFCC90-DDFB-4FAB-8F63-F0250EAB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6277CC-5CE7-4F25-8CC1-742DF7D1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16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D10C9-BE96-40D3-BE4A-426C95C2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C7C1D4-D3CE-46B6-BDF9-E31A92D2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592083-41A6-4B32-BEC9-8215C68A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73EC6-A410-4DF3-AB8C-98A654D8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E8B430-C6BB-41F1-ADD9-87BAC693C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EA8F1-725F-4D6A-A281-77C27AF4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13C6E9-8951-42E9-84E2-041B8F8D5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B2EA880-325A-4683-A7D6-BBC0B1261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5B7432-AEB5-4C2D-ABFF-E6ACE46C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58DF3D-5C0D-471A-B8AC-A2442E73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ED6BFE-C61D-4A6A-9859-B74F7687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36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82B06-83F1-41EA-9B57-04851C3A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3B7A29B-4B76-4DF9-A29D-ACA1B9680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C99276-370B-4D8E-8F38-7072E03F9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EEEBD3F-85C8-4508-91B9-4D664B7A7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AA4360-F166-4E58-B535-C4925E7E6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A992EA-8F8B-4498-935E-F69E6B90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37F8B5-C5C8-4B58-93F5-3CD850BD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AE1AA33-FD7E-45F4-874F-CD0B3E77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41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E2F23-79AE-4642-834A-C002BF02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82178C4-4680-4BCB-8A96-27BE54F1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FF22D0E-2376-4180-B686-14E3BADD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D54A04-7A92-45FE-AF52-A7B29155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18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899AB9C-1016-40EF-BDD2-34C98472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EB7ABF-8525-4941-9303-2D1E7AA8D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69C7A3-A395-457D-9264-3CBB94AF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26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5EFC0-BFAD-457B-9641-A20A9E71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CF6A8D-7451-41BD-90F0-4A2CD821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CF354D-BE87-4CB5-A944-660410862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7B7481-4E53-4237-B464-D8FEF1A7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F07458-68A2-4A94-8458-05724C63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55DB66-1D59-4C40-A867-105522EB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2DFC0-39C1-4658-9255-09CFE54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2BD838-BCC7-45FE-91CD-B3ECF278A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45AFB74-81E2-43CF-A083-FC78FD16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C949967-E223-4075-961C-00C74066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F601DC-3C5E-4D03-A841-020026F53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F05CF4-ED13-4303-A408-86CA69BE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44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D7978C3-A577-4207-B681-3999A3C6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1FAB993-CAB1-422E-9641-A980FE41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BA13F2-29B8-4F4F-BBEA-A5C33F21A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F28E6-AC58-4146-B317-518A8D0FD7EA}" type="datetimeFigureOut">
              <a:rPr lang="cs-CZ" smtClean="0"/>
              <a:t>15.12.2022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AED7FF-A063-40EC-8F0E-211B89C5D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E2163E-8AD3-49E9-93A4-0692FE8D5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57C2-E3DE-4D89-97CA-47B20D02EA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38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istina.hapkova.kleinwachterova@praha.eu" TargetMode="External"/><Relationship Id="rId4" Type="http://schemas.openxmlformats.org/officeDocument/2006/relationships/hyperlink" Target="mailto:Tereza.tesarova@prah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BD0B9-F773-4BAB-B060-8844FEB7C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343" y="2906749"/>
            <a:ext cx="11151973" cy="323747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cs-CZ" sz="4000" dirty="0">
                <a:latin typeface="+mn-lt"/>
                <a:cs typeface="Arial"/>
              </a:rPr>
              <a:t>Jednání pracovní skupiny Řídicího výboru ITI PMO</a:t>
            </a:r>
            <a:br>
              <a:rPr lang="cs-CZ" sz="4000" dirty="0">
                <a:latin typeface="+mn-lt"/>
                <a:cs typeface="Arial" panose="020B0604020202020204" pitchFamily="34" charset="0"/>
              </a:rPr>
            </a:br>
            <a:br>
              <a:rPr lang="cs-CZ" sz="4000" dirty="0">
                <a:latin typeface="+mn-lt"/>
                <a:cs typeface="Arial" panose="020B0604020202020204" pitchFamily="34" charset="0"/>
              </a:rPr>
            </a:br>
            <a:r>
              <a:rPr lang="cs-CZ" sz="4000" dirty="0">
                <a:latin typeface="+mn-lt"/>
                <a:cs typeface="Arial"/>
              </a:rPr>
              <a:t>Infrastruktura pro cestovní ruch II</a:t>
            </a:r>
            <a:br>
              <a:rPr lang="cs-CZ" sz="4000" dirty="0">
                <a:latin typeface="+mn-lt"/>
                <a:cs typeface="Arial" panose="020B0604020202020204" pitchFamily="34" charset="0"/>
              </a:rPr>
            </a:br>
            <a:br>
              <a:rPr lang="cs-CZ" sz="4000" dirty="0">
                <a:latin typeface="+mn-lt"/>
                <a:cs typeface="Arial" panose="020B0604020202020204" pitchFamily="34" charset="0"/>
              </a:rPr>
            </a:br>
            <a:r>
              <a:rPr lang="cs-CZ" sz="2800" dirty="0">
                <a:latin typeface="+mn-lt"/>
                <a:cs typeface="Arial"/>
              </a:rPr>
              <a:t>16.12.2022 Podnikatelské a inovační centrum</a:t>
            </a:r>
            <a:br>
              <a:rPr lang="cs-CZ" sz="2800" dirty="0">
                <a:latin typeface="+mn-lt"/>
                <a:cs typeface="Arial"/>
              </a:rPr>
            </a:br>
            <a:r>
              <a:rPr lang="cs-CZ" sz="2800" dirty="0">
                <a:latin typeface="+mn-lt"/>
                <a:cs typeface="Arial"/>
              </a:rPr>
              <a:t>Charvátova 6</a:t>
            </a:r>
            <a:r>
              <a:rPr lang="cs-CZ" sz="4000" dirty="0">
                <a:latin typeface="+mn-lt"/>
                <a:cs typeface="Arial"/>
              </a:rPr>
              <a:t> </a:t>
            </a:r>
            <a:endParaRPr lang="cs-CZ" sz="1600" dirty="0">
              <a:latin typeface="+mn-lt"/>
              <a:cs typeface="Arial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59693" y="5935677"/>
            <a:ext cx="4992993" cy="754372"/>
            <a:chOff x="259693" y="5935677"/>
            <a:chExt cx="4992993" cy="75437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192" y="208625"/>
            <a:ext cx="6563837" cy="23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AF6A2B1E-20E5-209A-D026-DF0CA009C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08358"/>
              </p:ext>
            </p:extLst>
          </p:nvPr>
        </p:nvGraphicFramePr>
        <p:xfrm>
          <a:off x="373811" y="158150"/>
          <a:ext cx="11406218" cy="6370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20">
                  <a:extLst>
                    <a:ext uri="{9D8B030D-6E8A-4147-A177-3AD203B41FA5}">
                      <a16:colId xmlns:a16="http://schemas.microsoft.com/office/drawing/2014/main" val="258118462"/>
                    </a:ext>
                  </a:extLst>
                </a:gridCol>
                <a:gridCol w="2271346">
                  <a:extLst>
                    <a:ext uri="{9D8B030D-6E8A-4147-A177-3AD203B41FA5}">
                      <a16:colId xmlns:a16="http://schemas.microsoft.com/office/drawing/2014/main" val="646194464"/>
                    </a:ext>
                  </a:extLst>
                </a:gridCol>
                <a:gridCol w="1465384">
                  <a:extLst>
                    <a:ext uri="{9D8B030D-6E8A-4147-A177-3AD203B41FA5}">
                      <a16:colId xmlns:a16="http://schemas.microsoft.com/office/drawing/2014/main" val="878493657"/>
                    </a:ext>
                  </a:extLst>
                </a:gridCol>
                <a:gridCol w="1300519">
                  <a:extLst>
                    <a:ext uri="{9D8B030D-6E8A-4147-A177-3AD203B41FA5}">
                      <a16:colId xmlns:a16="http://schemas.microsoft.com/office/drawing/2014/main" val="554748176"/>
                    </a:ext>
                  </a:extLst>
                </a:gridCol>
                <a:gridCol w="1410422">
                  <a:extLst>
                    <a:ext uri="{9D8B030D-6E8A-4147-A177-3AD203B41FA5}">
                      <a16:colId xmlns:a16="http://schemas.microsoft.com/office/drawing/2014/main" val="4108255066"/>
                    </a:ext>
                  </a:extLst>
                </a:gridCol>
                <a:gridCol w="1428146">
                  <a:extLst>
                    <a:ext uri="{9D8B030D-6E8A-4147-A177-3AD203B41FA5}">
                      <a16:colId xmlns:a16="http://schemas.microsoft.com/office/drawing/2014/main" val="4136013306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599052171"/>
                    </a:ext>
                  </a:extLst>
                </a:gridCol>
                <a:gridCol w="700501">
                  <a:extLst>
                    <a:ext uri="{9D8B030D-6E8A-4147-A177-3AD203B41FA5}">
                      <a16:colId xmlns:a16="http://schemas.microsoft.com/office/drawing/2014/main" val="2047568975"/>
                    </a:ext>
                  </a:extLst>
                </a:gridCol>
                <a:gridCol w="1507136">
                  <a:extLst>
                    <a:ext uri="{9D8B030D-6E8A-4147-A177-3AD203B41FA5}">
                      <a16:colId xmlns:a16="http://schemas.microsoft.com/office/drawing/2014/main" val="554406152"/>
                    </a:ext>
                  </a:extLst>
                </a:gridCol>
              </a:tblGrid>
              <a:tr h="1964073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Číslo PZ​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Název​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Žadatel​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Termín realizace projektu​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CZV​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ERDF​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764 10_ Parkovací místa pro jízdní kola​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740 010_Parkovací místa pro vozidla​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910 301_Vybudovaná nebo vybavená doprovodná infrastruktura pro turismus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6778649"/>
                  </a:ext>
                </a:extLst>
              </a:tr>
              <a:tr h="796247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1​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Posílení turistické infrastruktury pod hradem​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Město Říčany​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duben 2024 - listopad 2024​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12,300,000.00​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8,610,000.00​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85​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5806387"/>
                  </a:ext>
                </a:extLst>
              </a:tr>
              <a:tr h="1327079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2​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Revitalizace a budování parkoviště a parkovacích stání v Kostelci nad Černými lesy​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Město Kostelec nad Černými lesy​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leden 2023 - prosinec 2025​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25,800,000.00​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18,060,000.00​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157​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5628051"/>
                  </a:ext>
                </a:extLst>
              </a:tr>
              <a:tr h="1592495"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3​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Revitalizace a budování parkovacích stání pro kola v areálu kulturní památky Zámku v Kostelci nad Černými lesy​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ČZÚ​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červen 2023 - prosinec 2025​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5,628,000.00​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3,939,600.00​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43​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0​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strike="sngStrike" dirty="0">
                          <a:effectLst/>
                          <a:latin typeface="Calibri Light"/>
                        </a:rPr>
                        <a:t>0</a:t>
                      </a:r>
                      <a:endParaRPr lang="cs-CZ"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8212029"/>
                  </a:ext>
                </a:extLst>
              </a:tr>
              <a:tr h="56622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38,100,000.00​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30,609,600.00​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242​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131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2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419" y="-196981"/>
            <a:ext cx="10932381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708" y="1077218"/>
            <a:ext cx="11354570" cy="54015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b="1" dirty="0"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Posílení turistické infrastruktury pod hradem </a:t>
            </a:r>
            <a:endParaRPr lang="cs-CZ" b="1">
              <a:cs typeface="Calibri"/>
            </a:endParaRPr>
          </a:p>
          <a:p>
            <a:pPr marL="0" indent="0">
              <a:buNone/>
            </a:pPr>
            <a:endParaRPr 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>
                <a:latin typeface="Calibri Light"/>
                <a:cs typeface="Calibri Light"/>
              </a:rPr>
              <a:t>Předkladatel PZ: Město Říčany</a:t>
            </a:r>
            <a:endParaRPr 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sz="2200" b="1" dirty="0">
                <a:latin typeface="Calibri Light"/>
                <a:cs typeface="Calibri Light"/>
              </a:rPr>
              <a:t>Záměr: 8.6 mil. Kč (EU)</a:t>
            </a:r>
          </a:p>
          <a:p>
            <a:pPr lvl="1"/>
            <a:r>
              <a:rPr lang="cs-CZ" sz="2200" b="1" dirty="0">
                <a:latin typeface="Calibri Light"/>
                <a:cs typeface="Calibri Light"/>
              </a:rPr>
              <a:t>Připravenost: určen žadatel a dohodnuti partneři</a:t>
            </a:r>
            <a:endParaRPr lang="cs-CZ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Formální hodnocení projektu: 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záměr </a:t>
            </a:r>
            <a:r>
              <a:rPr lang="cs-CZ" sz="32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Soulad se Strategií ITI: </a:t>
            </a:r>
            <a:r>
              <a:rPr lang="cs-CZ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ANO</a:t>
            </a:r>
            <a:endParaRPr lang="cs-CZ" sz="3200" b="1" dirty="0">
              <a:solidFill>
                <a:srgbClr val="C00000"/>
              </a:solidFill>
              <a:latin typeface="+mj-lt"/>
              <a:ea typeface="+mj-ea"/>
              <a:cs typeface="UnitPro-Black" panose="020B0A04030101020102" pitchFamily="34" charset="0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68654" y="8629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259" y="-166216"/>
            <a:ext cx="10894541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Aktuální stav předložených projektových záměrů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729" y="1035154"/>
            <a:ext cx="10515600" cy="51549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cs-CZ" b="1" dirty="0">
              <a:latin typeface="+mj-lt"/>
            </a:endParaRPr>
          </a:p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Revitalizace a budování parkoviště a parkovacích stání v Kostelci nad Černými lesy </a:t>
            </a:r>
          </a:p>
          <a:p>
            <a:pPr marL="0" indent="0">
              <a:buNone/>
            </a:pPr>
            <a:endParaRPr lang="cs-CZ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Předkladatel PZ: Město Kostelec nad Černými lesy</a:t>
            </a:r>
          </a:p>
          <a:p>
            <a:pPr lvl="1"/>
            <a:r>
              <a:rPr lang="cs-CZ" b="1" dirty="0">
                <a:latin typeface="Calibri Light"/>
                <a:cs typeface="Calibri Light"/>
              </a:rPr>
              <a:t>Záměr: 18 mil. Kč (EU)</a:t>
            </a: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Formální hodnocení projektu: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záměr</a:t>
            </a:r>
            <a:r>
              <a:rPr lang="cs-CZ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cs typeface="UnitPro-Black" panose="020B0A04030101020102" pitchFamily="34" charset="0"/>
              </a:rPr>
              <a:t>OK</a:t>
            </a:r>
          </a:p>
          <a:p>
            <a:pPr lvl="1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Soulad se Strategií ITI: </a:t>
            </a:r>
            <a:r>
              <a:rPr lang="cs-CZ" sz="3200" b="1" dirty="0">
                <a:solidFill>
                  <a:srgbClr val="C00000"/>
                </a:solidFill>
                <a:cs typeface="UnitPro-Black" panose="020B0A04030101020102" pitchFamily="34" charset="0"/>
              </a:rPr>
              <a:t>ANO</a:t>
            </a:r>
          </a:p>
          <a:p>
            <a:pPr marL="0" indent="0">
              <a:buNone/>
            </a:pPr>
            <a:endParaRPr lang="cs-CZ" sz="2400" dirty="0">
              <a:cs typeface="UnitPro-Black" panose="020B0A04030101020102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C00000"/>
                </a:solidFill>
                <a:cs typeface="Calibri"/>
              </a:rPr>
              <a:t>Je potřeba rozlišit, jaké části projektu budou realizovány přes aktivitu CR a jaké přes </a:t>
            </a:r>
            <a:r>
              <a:rPr lang="cs-CZ" sz="2400">
                <a:solidFill>
                  <a:srgbClr val="C00000"/>
                </a:solidFill>
                <a:cs typeface="Calibri"/>
              </a:rPr>
              <a:t>VP. Podmínkou aktivity je rovněž realizace min. dvou oblastí pro CR. A splnění podmínek IROP pro naučnou trasu/turistickou stezku u parkoviště.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8346" y="906160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4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724" y="-141501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Projekty do 130 %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8346" y="906160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655" y="1480392"/>
            <a:ext cx="11841307" cy="4855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latin typeface="+mj-lt"/>
              </a:rPr>
              <a:t>ŘO IROP umožňuje sestavit seznam vhodných projektů až do výše </a:t>
            </a:r>
            <a:r>
              <a:rPr lang="cs-CZ" dirty="0">
                <a:solidFill>
                  <a:srgbClr val="C00000"/>
                </a:solidFill>
                <a:latin typeface="+mj-lt"/>
              </a:rPr>
              <a:t>130 %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rgbClr val="C00000"/>
                </a:solidFill>
                <a:latin typeface="+mj-lt"/>
              </a:rPr>
              <a:t>alokace </a:t>
            </a:r>
          </a:p>
          <a:p>
            <a:r>
              <a:rPr lang="cs-CZ" b="1" dirty="0">
                <a:latin typeface="+mj-lt"/>
              </a:rPr>
              <a:t>Projekty uvedené v programovém rámci nemohou předložit projekt do individuální výzvy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!</a:t>
            </a:r>
            <a:endParaRPr lang="cs-CZ" b="1" dirty="0">
              <a:solidFill>
                <a:srgbClr val="C00000"/>
              </a:solidFill>
              <a:latin typeface="+mj-lt"/>
              <a:cs typeface="Calibri Light"/>
            </a:endParaRPr>
          </a:p>
          <a:p>
            <a:r>
              <a:rPr lang="cs-CZ" altLang="cs-CZ" b="1" dirty="0">
                <a:latin typeface="+mj-lt"/>
                <a:cs typeface="Calibri Light" panose="020F0302020204030204" pitchFamily="34" charset="0"/>
              </a:rPr>
              <a:t>Alokace na aktivitu: 52, 7 mil. Kč</a:t>
            </a:r>
          </a:p>
          <a:p>
            <a:r>
              <a:rPr lang="cs-CZ" dirty="0">
                <a:latin typeface="+mj-lt"/>
              </a:rPr>
              <a:t>Hraniční projekt smí zažádat o zbytkovou alokaci v momentě žádosti o Vyjádření ŘV</a:t>
            </a:r>
            <a:endParaRPr lang="cs-CZ" dirty="0">
              <a:latin typeface="+mj-lt"/>
              <a:cs typeface="Calibri Light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95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884" y="-1287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Doporučení pro Řídicí výbor ITI PMO</a:t>
            </a:r>
          </a:p>
        </p:txBody>
      </p:sp>
      <p:pic>
        <p:nvPicPr>
          <p:cNvPr id="4" name="Grafický objekt 10">
            <a:extLst>
              <a:ext uri="{FF2B5EF4-FFF2-40B4-BE49-F238E27FC236}">
                <a16:creationId xmlns:a16="http://schemas.microsoft.com/office/drawing/2014/main" id="{A39D00C9-F370-4F23-842E-B034E6A65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873553" y="-267977"/>
            <a:ext cx="4974163" cy="763860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842049" y="1750807"/>
            <a:ext cx="7037173" cy="430643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cs-CZ" sz="28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Pracovní skupina doporučuje Řídicímu výboru ITI PMO projekty:</a:t>
            </a:r>
          </a:p>
          <a:p>
            <a:pPr algn="just">
              <a:lnSpc>
                <a:spcPct val="115000"/>
              </a:lnSpc>
            </a:pPr>
            <a:endParaRPr lang="cs-CZ" sz="2800" b="1" i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chemeClr val="bg1"/>
                </a:solidFill>
                <a:latin typeface="+mj-lt"/>
                <a:cs typeface="Calibri Light"/>
              </a:rPr>
              <a:t>Posílení turistické infrastruktury pod hradem </a:t>
            </a:r>
          </a:p>
          <a:p>
            <a:pPr marL="457200" indent="-4572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cs-CZ" sz="2400" b="1" i="1" dirty="0">
                <a:solidFill>
                  <a:schemeClr val="bg1"/>
                </a:solidFill>
                <a:latin typeface="+mj-lt"/>
                <a:cs typeface="Calibri Light"/>
              </a:rPr>
              <a:t>Revitalizace a budování parkoviště a parkovacích stání v Kostelci nad Černými lesy </a:t>
            </a:r>
          </a:p>
          <a:p>
            <a:pPr algn="just">
              <a:lnSpc>
                <a:spcPct val="115000"/>
              </a:lnSpc>
            </a:pPr>
            <a:endParaRPr lang="cs-CZ" sz="2400" b="1" i="1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cs-CZ" sz="28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k zařazení do programového rámce.</a:t>
            </a:r>
          </a:p>
          <a:p>
            <a:pPr algn="just">
              <a:lnSpc>
                <a:spcPct val="115000"/>
              </a:lnSpc>
            </a:pPr>
            <a:r>
              <a:rPr lang="cs-CZ" sz="3200" b="1" i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cs-CZ" sz="3600" b="1" i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95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0DBE58C-3EC5-4B0B-8184-BD2DEE7F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94" y="1778168"/>
            <a:ext cx="5474682" cy="3913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3695" y="3598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Děkujeme za pozornost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A0CF9CF-DC1B-432F-8D02-74DA18BB8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01" y="2194561"/>
            <a:ext cx="5975587" cy="4138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dirty="0">
                <a:latin typeface="+mj-lt"/>
                <a:cs typeface="UnitPro-Medi" panose="020B0604030101020102" pitchFamily="34" charset="0"/>
              </a:rPr>
              <a:t>ODBOR EVROPSKÝCH FONDŮ </a:t>
            </a:r>
          </a:p>
          <a:p>
            <a:pPr marL="0" indent="0">
              <a:buNone/>
            </a:pPr>
            <a:r>
              <a:rPr lang="cs-CZ" sz="1800" dirty="0">
                <a:latin typeface="+mj-lt"/>
                <a:cs typeface="UnitPro-Medi" panose="020B0604030101020102" pitchFamily="34" charset="0"/>
              </a:rPr>
              <a:t>MAGISTRÁT HL. M. PRAHY</a:t>
            </a:r>
            <a:endParaRPr lang="cs-CZ" sz="44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endParaRPr lang="cs-CZ" sz="20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  <a:cs typeface="UnitPro-Medi" panose="020B0604030101020102" pitchFamily="34" charset="0"/>
              </a:rPr>
              <a:t>Ing. Tereza Tesařová</a:t>
            </a:r>
          </a:p>
          <a:p>
            <a:pPr marL="0" indent="0">
              <a:buNone/>
            </a:pPr>
            <a:r>
              <a:rPr lang="cs-CZ" sz="2000" dirty="0">
                <a:latin typeface="+mj-lt"/>
                <a:cs typeface="UnitPro-Medi" panose="020B0604030101020102" pitchFamily="34" charset="0"/>
                <a:hlinkClick r:id="rId4"/>
              </a:rPr>
              <a:t>Tereza.tesarova@praha.eu</a:t>
            </a:r>
            <a:endParaRPr lang="cs-CZ" sz="20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  <a:cs typeface="UnitPro-Medi" panose="020B0604030101020102" pitchFamily="34" charset="0"/>
              </a:rPr>
              <a:t>+420 777 549 097</a:t>
            </a:r>
          </a:p>
          <a:p>
            <a:pPr marL="0" indent="0">
              <a:buNone/>
            </a:pPr>
            <a:endParaRPr lang="cs-CZ" sz="20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  <a:cs typeface="UnitPro-Medi" panose="020B0604030101020102" pitchFamily="34" charset="0"/>
              </a:rPr>
              <a:t>Mgr. Kristína Hapková Kleinwächterová</a:t>
            </a:r>
          </a:p>
          <a:p>
            <a:pPr marL="0" indent="0">
              <a:buNone/>
            </a:pPr>
            <a:r>
              <a:rPr lang="cs-CZ" sz="2000" dirty="0">
                <a:latin typeface="+mj-lt"/>
                <a:cs typeface="UnitPro-Medi" panose="020B0604030101020102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Kristina.hapkova.kleinwachterova@praha.eu</a:t>
            </a:r>
            <a:endParaRPr lang="cs-CZ" sz="2000" dirty="0">
              <a:latin typeface="+mj-lt"/>
              <a:cs typeface="UnitPro-Medi" panose="020B0604030101020102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+mj-lt"/>
                <a:cs typeface="UnitPro-Medi" panose="020B0604030101020102" pitchFamily="34" charset="0"/>
              </a:rPr>
              <a:t>+420 778 766 893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551384" y="1340768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5EECBD8D-7919-416B-B72C-3C921FCDA824}"/>
              </a:ext>
            </a:extLst>
          </p:cNvPr>
          <p:cNvSpPr txBox="1">
            <a:spLocks/>
          </p:cNvSpPr>
          <p:nvPr/>
        </p:nvSpPr>
        <p:spPr>
          <a:xfrm>
            <a:off x="479376" y="1778168"/>
            <a:ext cx="10081119" cy="1279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dirty="0">
              <a:solidFill>
                <a:srgbClr val="FFC000"/>
              </a:solidFill>
              <a:latin typeface="UnitPro-Black" panose="020B0A04030101020102" pitchFamily="34" charset="0"/>
              <a:cs typeface="UnitPro-Black" panose="020B0A0403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009" y="119270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Úvodní slovo</a:t>
            </a: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Představení nástroje ITI</a:t>
            </a: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Postup pro zařazení projektu do programového rámce</a:t>
            </a: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Role odborníků na pracovní skupině a cíl jednání</a:t>
            </a: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Etický kodex</a:t>
            </a: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Aktuální stav předložených projektových záměrů</a:t>
            </a:r>
          </a:p>
          <a:p>
            <a:pPr>
              <a:defRPr/>
            </a:pP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Další postup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98" y="6160831"/>
            <a:ext cx="1462709" cy="516194"/>
          </a:xfrm>
          <a:prstGeom prst="rect">
            <a:avLst/>
          </a:prstGeom>
        </p:spPr>
      </p:pic>
      <p:grpSp>
        <p:nvGrpSpPr>
          <p:cNvPr id="11" name="Skupina 10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02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300" y="641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Integrovaná strategie pro ITI PMO 2021 - 2027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Integrovaný nástroj pro programové období 2021 - 2027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Rezervace prostředků v operačních programech – není samostatný dotační titul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Specifikace klíčových aktivit pro danou oblast, ale nejedná se o </a:t>
            </a:r>
            <a:r>
              <a:rPr lang="cs-CZ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„změkčování“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podmínek nastavených Řídicími orgány operačních programů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Důraz na „územní a tematický integrovaný přístup“ a využití synergických efektů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801" y="6176963"/>
            <a:ext cx="1462706" cy="516193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09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693" y="1340610"/>
            <a:ext cx="5006391" cy="311948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  <a:t>Vymezení Pražské</a:t>
            </a:r>
            <a:b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</a:br>
            <a: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  <a:t>metropolitní oblasti</a:t>
            </a:r>
            <a:b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</a:br>
            <a:r>
              <a:rPr lang="cs-CZ" sz="3600" b="1" dirty="0">
                <a:solidFill>
                  <a:srgbClr val="C00000"/>
                </a:solidFill>
                <a:cs typeface="UnitPro-Black" panose="020B0A04030101020102" pitchFamily="34" charset="0"/>
              </a:rPr>
              <a:t>2021 -2027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6156" y="1825625"/>
            <a:ext cx="3797643" cy="137477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069" y="260092"/>
            <a:ext cx="8140729" cy="627527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259693" y="6160831"/>
            <a:ext cx="3580787" cy="529218"/>
            <a:chOff x="259693" y="5935677"/>
            <a:chExt cx="4992993" cy="75437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grpSp>
        <p:nvGrpSpPr>
          <p:cNvPr id="9" name="Skupina 8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362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971" y="10827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Odborníci</a:t>
            </a:r>
            <a:r>
              <a:rPr lang="cs-CZ" dirty="0"/>
              <a:t> </a:t>
            </a:r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pro PS Cestovní ruch a etický kodex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180" y="1719793"/>
            <a:ext cx="11568198" cy="4162399"/>
          </a:xfrm>
        </p:spPr>
        <p:txBody>
          <a:bodyPr>
            <a:normAutofit fontScale="85000" lnSpcReduction="20000"/>
          </a:bodyPr>
          <a:lstStyle/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Zástupci z:</a:t>
            </a:r>
          </a:p>
          <a:p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 fontAlgn="base"/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Odbor kultury a cestovního ruchu MHMP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lvl="1" fontAlgn="base"/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Prague City </a:t>
            </a:r>
            <a:r>
              <a:rPr lang="cs-CZ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Tourism</a:t>
            </a:r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lvl="1" fontAlgn="base"/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Odbor kultury a památkové péče SČK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lvl="1" fontAlgn="base"/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Středočeská centrála cestovního ruchu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0">
              <a:buNone/>
            </a:pPr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Etický kodex pro odborné členy pracovní skupiny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63971" y="1413720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Skupina 4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8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891" y="229480"/>
            <a:ext cx="11001909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Pracovní skupina, její cíl a role odborníků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961" y="1599159"/>
            <a:ext cx="11100021" cy="5098202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je odborná platforma a poradní orgán Řídicího výboru ITI PMO.</a:t>
            </a:r>
          </a:p>
          <a:p>
            <a:pPr lvl="1"/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 každou tematickou oblast/výzvu je vytvořena pracovní skupina.</a:t>
            </a:r>
          </a:p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projednává projektové záměry předkladatelů a jejich zařazení na seznam strategických projektů k financování z nástroje ITI PMO.</a:t>
            </a:r>
          </a:p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se snaží dojít konsensem ke zpracování seznamu projektů naplňující příslušné opatření v celém svém rozsahu.</a:t>
            </a:r>
          </a:p>
          <a:p>
            <a:r>
              <a:rPr lang="cs-CZ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PS doporučuje Řídicímu výboru ITI PMO ke schválení projekty včetně jejich odborného stanoviska, které odpovídají cílům Strategie ITI a podmínkám dané výzvy nositele ITI.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9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882" y="164911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Výzva nositele ITI pro předkládání projektových záměrů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Představení projektových záměrů v pracovní skupině</a:t>
            </a:r>
          </a:p>
          <a:p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Sestavení seznamu projektů k zařazení do programového rámce</a:t>
            </a: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Schvalovací proces HMP + ŘO IROP</a:t>
            </a:r>
          </a:p>
          <a:p>
            <a:r>
              <a:rPr lang="cs-CZ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Vydání vyjádření ŘV ITI PMO, které je povinnou přílohou pro předložení plné žádosti do výzvy ŘO</a:t>
            </a: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Podání žádosti o podporu a její hodnocení Řídicím orgánem příslušného operačního programu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51891" y="126586"/>
            <a:ext cx="11640616" cy="1325563"/>
          </a:xfrm>
        </p:spPr>
        <p:txBody>
          <a:bodyPr>
            <a:normAutofit/>
          </a:bodyPr>
          <a:lstStyle/>
          <a:p>
            <a:r>
              <a:rPr lang="cs-CZ" sz="4200" b="1" dirty="0">
                <a:solidFill>
                  <a:srgbClr val="C00000"/>
                </a:solidFill>
                <a:cs typeface="UnitPro-Black" panose="020B0A04030101020102" pitchFamily="34" charset="0"/>
              </a:rPr>
              <a:t>Postup pro zařazení projektu do programového rámce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51891" y="1278012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vojitá šipka 9"/>
          <p:cNvSpPr/>
          <p:nvPr/>
        </p:nvSpPr>
        <p:spPr>
          <a:xfrm rot="5400000">
            <a:off x="8745037" y="1663224"/>
            <a:ext cx="360606" cy="48503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Dvojitá šipka 10"/>
          <p:cNvSpPr/>
          <p:nvPr/>
        </p:nvSpPr>
        <p:spPr>
          <a:xfrm rot="5400000">
            <a:off x="8745037" y="2388983"/>
            <a:ext cx="360606" cy="485030"/>
          </a:xfrm>
          <a:prstGeom prst="chevro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5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939" y="-47551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Informace ze Strategie ITI a výzvy ITI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105" y="1253486"/>
            <a:ext cx="11651987" cy="49391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Opatření strategie ITI PMO</a:t>
            </a:r>
          </a:p>
          <a:p>
            <a:pPr marL="914400" lvl="2" indent="0">
              <a:buNone/>
            </a:pPr>
            <a:r>
              <a:rPr lang="cs-CZ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4.1.1 Oprava kulturních památek k jejich využití v cestovním ruchu </a:t>
            </a:r>
          </a:p>
          <a:p>
            <a:pPr marL="914400" lvl="2" indent="0">
              <a:buNone/>
            </a:pP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Aktivita</a:t>
            </a:r>
            <a:r>
              <a:rPr lang="cs-CZ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Veřejná infrastruktura udržitelného cestovního ruchu</a:t>
            </a:r>
          </a:p>
          <a:p>
            <a:pPr marL="914400" lvl="2" indent="0">
              <a:buNone/>
            </a:pPr>
            <a:r>
              <a:rPr lang="cs-CZ" sz="2800" dirty="0">
                <a:latin typeface="Calibri Light"/>
                <a:cs typeface="Calibri Light"/>
              </a:rPr>
              <a:t>Alokace k dispozici na úrovni Strategie ITI</a:t>
            </a:r>
          </a:p>
          <a:p>
            <a:pPr lvl="2"/>
            <a:endParaRPr lang="cs-CZ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cs-CZ" sz="2800" dirty="0">
                <a:latin typeface="Calibri Light"/>
                <a:cs typeface="Calibri Light"/>
              </a:rPr>
              <a:t>Příspěvek Unie (70 %) – IROP                </a:t>
            </a:r>
            <a:r>
              <a:rPr lang="cs-CZ" dirty="0">
                <a:latin typeface="Calibri Light"/>
                <a:cs typeface="Calibri Light"/>
              </a:rPr>
              <a:t>		</a:t>
            </a:r>
            <a:r>
              <a:rPr lang="cs-CZ" sz="3200" b="1" dirty="0">
                <a:solidFill>
                  <a:srgbClr val="C00000"/>
                </a:solidFill>
                <a:latin typeface="+mj-lt"/>
                <a:ea typeface="+mj-ea"/>
                <a:cs typeface="Calibri Light"/>
              </a:rPr>
              <a:t> 52 785 338,69 </a:t>
            </a:r>
            <a:r>
              <a:rPr lang="cs-CZ" sz="3200" b="1" dirty="0">
                <a:solidFill>
                  <a:srgbClr val="C00000"/>
                </a:solidFill>
                <a:latin typeface="+mj-lt"/>
                <a:ea typeface="+mj-ea"/>
                <a:cs typeface="UnitPro-Black" panose="020B0A04030101020102" pitchFamily="34" charset="0"/>
              </a:rPr>
              <a:t>Kč</a:t>
            </a:r>
          </a:p>
          <a:p>
            <a:pPr lvl="2"/>
            <a:r>
              <a:rPr lang="cs-CZ" sz="2800" dirty="0">
                <a:latin typeface="Calibri Light"/>
                <a:cs typeface="Calibri Light"/>
              </a:rPr>
              <a:t>Výzva vyhlášena na zbývající alokaci     </a:t>
            </a:r>
            <a:r>
              <a:rPr lang="cs-CZ" sz="3200" b="1" dirty="0">
                <a:solidFill>
                  <a:srgbClr val="C00000"/>
                </a:solidFill>
                <a:latin typeface="+mj-lt"/>
                <a:ea typeface="+mj-ea"/>
                <a:cs typeface="Calibri Light"/>
              </a:rPr>
              <a:t>24 000 000,00 Kč</a:t>
            </a:r>
          </a:p>
          <a:p>
            <a:pPr marL="914400" lvl="2" indent="0">
              <a:buNone/>
            </a:pPr>
            <a:endParaRPr lang="cs-CZ" sz="3200" b="1" dirty="0">
              <a:solidFill>
                <a:srgbClr val="C00000"/>
              </a:solidFill>
              <a:latin typeface="Calibri Light" panose="020F0302020204030204"/>
              <a:cs typeface="Calibri Light" panose="020F0302020204030204" pitchFamily="34" charset="0"/>
            </a:endParaRPr>
          </a:p>
          <a:p>
            <a:pPr lvl="1"/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Minimální výše celkových způsobilých výdajů: 10 000 000 Kč</a:t>
            </a:r>
          </a:p>
          <a:p>
            <a:pPr lvl="1"/>
            <a:endParaRPr lang="cs-CZ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altLang="cs-CZ" dirty="0">
                <a:latin typeface="Calibri Light"/>
                <a:cs typeface="Calibri Light"/>
              </a:rPr>
              <a:t>Předloženy 3 PZ za </a:t>
            </a:r>
            <a:r>
              <a:rPr lang="cs-CZ" altLang="cs-CZ" b="1" dirty="0">
                <a:solidFill>
                  <a:srgbClr val="C00000"/>
                </a:solidFill>
                <a:latin typeface="Calibri Light"/>
                <a:cs typeface="Calibri Light"/>
              </a:rPr>
              <a:t>30,6 mil. Kč </a:t>
            </a:r>
            <a:r>
              <a:rPr lang="cs-CZ" altLang="cs-CZ" dirty="0">
                <a:latin typeface="Calibri Light"/>
                <a:cs typeface="Calibri Light"/>
              </a:rPr>
              <a:t>(příspěvek EU)</a:t>
            </a: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45712" y="1067947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66" y="6242952"/>
            <a:ext cx="1287632" cy="454409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59693" y="6168143"/>
            <a:ext cx="3580787" cy="529218"/>
            <a:chOff x="259693" y="5935677"/>
            <a:chExt cx="4992993" cy="75437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93" y="5935677"/>
              <a:ext cx="4188740" cy="754372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8064" y="6063001"/>
              <a:ext cx="504622" cy="499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998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5712" y="327802"/>
            <a:ext cx="10515600" cy="8198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UnitPro-Black" panose="020B0A04030101020102" pitchFamily="34" charset="0"/>
              </a:rPr>
              <a:t>Podmínky a informace z výzvy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Parkoviště pouze v obci do 40 tis.</a:t>
            </a:r>
          </a:p>
          <a:p>
            <a:r>
              <a:rPr lang="cs-CZ" dirty="0"/>
              <a:t>Realizace min. dvou aktivit (parkoviště, soc. zařízení, odpočívadla, tur. trasy, infocentra)</a:t>
            </a:r>
          </a:p>
          <a:p>
            <a:r>
              <a:rPr lang="cs-CZ" dirty="0"/>
              <a:t>Do 1 km od trasy nebo atraktivity CR</a:t>
            </a:r>
          </a:p>
          <a:p>
            <a:endParaRPr lang="cs-CZ" dirty="0">
              <a:cs typeface="Calibri" panose="020F0502020204030204"/>
            </a:endParaRPr>
          </a:p>
          <a:p>
            <a:r>
              <a:rPr lang="cs-CZ" sz="3600" b="1" dirty="0">
                <a:solidFill>
                  <a:srgbClr val="C00000"/>
                </a:solidFill>
                <a:latin typeface="+mj-lt"/>
                <a:ea typeface="+mj-ea"/>
              </a:rPr>
              <a:t>1 PZ předložen Českou zemědělskou univerzitou, která není oprávněným žadatelem ve výzvě</a:t>
            </a:r>
            <a:endParaRPr lang="cs-CZ" sz="3600" b="1" dirty="0">
              <a:solidFill>
                <a:srgbClr val="C00000"/>
              </a:solidFill>
              <a:latin typeface="+mj-lt"/>
              <a:ea typeface="+mj-ea"/>
              <a:cs typeface="Calibri Light"/>
            </a:endParaRPr>
          </a:p>
          <a:p>
            <a:endParaRPr lang="cs-CZ" dirty="0">
              <a:solidFill>
                <a:srgbClr val="000000"/>
              </a:solidFill>
              <a:latin typeface="Calibri" panose="020F0502020204030204"/>
              <a:ea typeface="+mj-ea"/>
              <a:cs typeface="Calibri" panose="020F0502020204030204"/>
            </a:endParaRP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8B33D2D-5B74-47EA-B153-8D258938CFA5}"/>
              </a:ext>
            </a:extLst>
          </p:cNvPr>
          <p:cNvCxnSpPr>
            <a:cxnSpLocks/>
          </p:cNvCxnSpPr>
          <p:nvPr/>
        </p:nvCxnSpPr>
        <p:spPr>
          <a:xfrm flipV="1">
            <a:off x="345712" y="1067947"/>
            <a:ext cx="11640616" cy="6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97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25638</TotalTime>
  <Words>755</Words>
  <Application>Microsoft Office PowerPoint</Application>
  <PresentationFormat>Širokoúhlá obrazovka</PresentationFormat>
  <Paragraphs>190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Jednání pracovní skupiny Řídicího výboru ITI PMO  Infrastruktura pro cestovní ruch II  16.12.2022 Podnikatelské a inovační centrum Charvátova 6 </vt:lpstr>
      <vt:lpstr>Program</vt:lpstr>
      <vt:lpstr>Integrovaná strategie pro ITI PMO 2021 - 2027</vt:lpstr>
      <vt:lpstr>Vymezení Pražské metropolitní oblasti 2021 -2027</vt:lpstr>
      <vt:lpstr>Odborníci pro PS Cestovní ruch a etický kodex</vt:lpstr>
      <vt:lpstr>Pracovní skupina, její cíl a role odborníků</vt:lpstr>
      <vt:lpstr>Postup pro zařazení projektu do programového rámce</vt:lpstr>
      <vt:lpstr>Informace ze Strategie ITI a výzvy ITI</vt:lpstr>
      <vt:lpstr>Podmínky a informace z výzvy IROP</vt:lpstr>
      <vt:lpstr>Prezentace aplikace PowerPoint</vt:lpstr>
      <vt:lpstr>Aktuální stav předložených projektových záměrů</vt:lpstr>
      <vt:lpstr>Aktuální stav předložených projektových záměrů</vt:lpstr>
      <vt:lpstr>Projekty do 130 %</vt:lpstr>
      <vt:lpstr>Doporučení pro Řídicí výbor ITI PMO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Doplňte název metropolitní oblasti/aglomerace</dc:title>
  <dc:creator>Dvořák Zdeněk (Magistrát města Brna)</dc:creator>
  <cp:lastModifiedBy>Šmídová Tereza (MHMP, FON)</cp:lastModifiedBy>
  <cp:revision>307</cp:revision>
  <cp:lastPrinted>2022-11-08T07:18:11Z</cp:lastPrinted>
  <dcterms:created xsi:type="dcterms:W3CDTF">2020-07-29T10:34:07Z</dcterms:created>
  <dcterms:modified xsi:type="dcterms:W3CDTF">2022-12-16T07:32:14Z</dcterms:modified>
</cp:coreProperties>
</file>